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8" r:id="rId2"/>
    <p:sldId id="424" r:id="rId3"/>
    <p:sldId id="440" r:id="rId4"/>
    <p:sldId id="421" r:id="rId5"/>
    <p:sldId id="431" r:id="rId6"/>
    <p:sldId id="414" r:id="rId7"/>
    <p:sldId id="435" r:id="rId8"/>
    <p:sldId id="436" r:id="rId9"/>
    <p:sldId id="437" r:id="rId10"/>
    <p:sldId id="438" r:id="rId11"/>
    <p:sldId id="439" r:id="rId12"/>
    <p:sldId id="416" r:id="rId13"/>
    <p:sldId id="369" r:id="rId14"/>
    <p:sldId id="386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1" r:id="rId25"/>
    <p:sldId id="450" r:id="rId26"/>
    <p:sldId id="452" r:id="rId27"/>
    <p:sldId id="453" r:id="rId28"/>
    <p:sldId id="454" r:id="rId29"/>
    <p:sldId id="455" r:id="rId30"/>
    <p:sldId id="456" r:id="rId31"/>
    <p:sldId id="457" r:id="rId32"/>
    <p:sldId id="458" r:id="rId33"/>
    <p:sldId id="459" r:id="rId34"/>
    <p:sldId id="460" r:id="rId35"/>
    <p:sldId id="337" r:id="rId36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11/05/2024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64BC75-0B49-4A24-8EF7-149990835579}" type="slidenum">
              <a:rPr lang="en-US" altLang="pt-PT" smtClean="0"/>
              <a:pPr>
                <a:defRPr/>
              </a:pPr>
              <a:t>5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03802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posicionamento absoluto é necessário a utilização do encoder absoluto o qual informa em tempo real sua posição, mesmo com queda de energia, não sendo necessário reiniciar ou referenciar a máquin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64BC75-0B49-4A24-8EF7-149990835579}" type="slidenum">
              <a:rPr lang="en-US" altLang="pt-PT" smtClean="0"/>
              <a:pPr>
                <a:defRPr/>
              </a:pPr>
              <a:t>11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32425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11/05/2024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11/05/2024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11/05/2024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11/05/2024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11/05/2024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11/05/2024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11/05/2024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11/05/2024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11/05/2024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11/05/2024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11/05/2024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11/05/2024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rofessorcesarcosta.com.br/upload/imagens_upload/Guia_de_Aplicacao_de_Servoacionamentos.pdf" TargetMode="External"/><Relationship Id="rId5" Type="http://schemas.openxmlformats.org/officeDocument/2006/relationships/hyperlink" Target="http://professorcesarcosta.com.br/upload/imagens_upload/Controladores%20de%20Movimento.pdf" TargetMode="Externa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427111"/>
              </p:ext>
            </p:extLst>
          </p:nvPr>
        </p:nvGraphicFramePr>
        <p:xfrm>
          <a:off x="1248697" y="844545"/>
          <a:ext cx="8268929" cy="786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SERVOMECANISMO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E231FE7-B814-4649-885F-03D171C19C55}"/>
              </a:ext>
            </a:extLst>
          </p:cNvPr>
          <p:cNvSpPr txBox="1"/>
          <p:nvPr/>
        </p:nvSpPr>
        <p:spPr>
          <a:xfrm>
            <a:off x="3923072" y="1995485"/>
            <a:ext cx="610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Servo drive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E2345E9-9573-47E2-AC56-9F8F05EAC60F}"/>
              </a:ext>
            </a:extLst>
          </p:cNvPr>
          <p:cNvSpPr txBox="1"/>
          <p:nvPr/>
        </p:nvSpPr>
        <p:spPr>
          <a:xfrm>
            <a:off x="765362" y="741841"/>
            <a:ext cx="8561089" cy="850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999" dirty="0"/>
              <a:t>CONTROLE DE POSIÇÃO</a:t>
            </a:r>
            <a:endParaRPr lang="pt-BR" sz="2999" dirty="0">
              <a:latin typeface="+mj-lt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>
              <a:defRPr/>
            </a:pPr>
            <a:endParaRPr lang="pt-BR" sz="1928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E6BB19-53CC-47FD-A606-942FCE8E34F1}"/>
              </a:ext>
            </a:extLst>
          </p:cNvPr>
          <p:cNvSpPr txBox="1"/>
          <p:nvPr/>
        </p:nvSpPr>
        <p:spPr>
          <a:xfrm>
            <a:off x="611108" y="1821625"/>
            <a:ext cx="8330038" cy="365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</a:pP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v"/>
            </a:pPr>
            <a:r>
              <a:rPr lang="pt-BR" sz="2571" dirty="0"/>
              <a:t>A maioria dos controladores possuem uma função específica denominada de “</a:t>
            </a:r>
            <a:r>
              <a:rPr lang="pt-BR" sz="2571" dirty="0">
                <a:solidFill>
                  <a:srgbClr val="0033CC"/>
                </a:solidFill>
              </a:rPr>
              <a:t>Home Position</a:t>
            </a:r>
            <a:r>
              <a:rPr lang="pt-BR" sz="2571" dirty="0"/>
              <a:t>” ou busca da posição zero ou referenciamento, permitindo referenciar automaticamente a máquina. </a:t>
            </a:r>
          </a:p>
          <a:p>
            <a:pPr marL="367280" indent="-367280" algn="just">
              <a:buFont typeface="Wingdings" panose="05000000000000000000" pitchFamily="2" charset="2"/>
              <a:buChar char="v"/>
            </a:pP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v"/>
            </a:pP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v"/>
            </a:pPr>
            <a:r>
              <a:rPr lang="pt-BR" sz="2571" dirty="0"/>
              <a:t>A função “</a:t>
            </a:r>
            <a:r>
              <a:rPr lang="pt-BR" sz="2571" dirty="0">
                <a:solidFill>
                  <a:srgbClr val="0033CC"/>
                </a:solidFill>
              </a:rPr>
              <a:t>Homing”</a:t>
            </a:r>
            <a:r>
              <a:rPr lang="pt-BR" sz="2571" dirty="0"/>
              <a:t> normalmente utiliza o pulso “C” do encoder como referência de posição zero. </a:t>
            </a:r>
          </a:p>
        </p:txBody>
      </p:sp>
    </p:spTree>
    <p:extLst>
      <p:ext uri="{BB962C8B-B14F-4D97-AF65-F5344CB8AC3E}">
        <p14:creationId xmlns:p14="http://schemas.microsoft.com/office/powerpoint/2010/main" val="99952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E2345E9-9573-47E2-AC56-9F8F05EAC60F}"/>
              </a:ext>
            </a:extLst>
          </p:cNvPr>
          <p:cNvSpPr txBox="1"/>
          <p:nvPr/>
        </p:nvSpPr>
        <p:spPr>
          <a:xfrm>
            <a:off x="765362" y="741841"/>
            <a:ext cx="8561089" cy="850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999" dirty="0"/>
              <a:t>CONTROLE DE POSIÇÃO</a:t>
            </a:r>
            <a:endParaRPr lang="pt-BR" sz="2999" dirty="0">
              <a:latin typeface="+mj-lt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>
              <a:defRPr/>
            </a:pPr>
            <a:endParaRPr lang="pt-BR" sz="1928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E6BB19-53CC-47FD-A606-942FCE8E34F1}"/>
              </a:ext>
            </a:extLst>
          </p:cNvPr>
          <p:cNvSpPr txBox="1"/>
          <p:nvPr/>
        </p:nvSpPr>
        <p:spPr>
          <a:xfrm>
            <a:off x="611108" y="1821625"/>
            <a:ext cx="8330038" cy="2070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</a:pP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v"/>
            </a:pPr>
            <a:r>
              <a:rPr lang="pt-BR" sz="2571" dirty="0"/>
              <a:t>No posicionamento absoluto é necessário a utilização do encoder absoluto o qual informa em tempo real sua posição, mesmo com queda de energia, não sendo necessário reiniciar ou referenciar a máquina. </a:t>
            </a:r>
          </a:p>
        </p:txBody>
      </p:sp>
    </p:spTree>
    <p:extLst>
      <p:ext uri="{BB962C8B-B14F-4D97-AF65-F5344CB8AC3E}">
        <p14:creationId xmlns:p14="http://schemas.microsoft.com/office/powerpoint/2010/main" val="413141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E2345E9-9573-47E2-AC56-9F8F05EAC60F}"/>
              </a:ext>
            </a:extLst>
          </p:cNvPr>
          <p:cNvSpPr txBox="1"/>
          <p:nvPr/>
        </p:nvSpPr>
        <p:spPr>
          <a:xfrm>
            <a:off x="688235" y="896096"/>
            <a:ext cx="8561089" cy="850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999" dirty="0"/>
              <a:t>CONTROLE DE TORQUE</a:t>
            </a:r>
            <a:endParaRPr lang="pt-BR" sz="2999" dirty="0">
              <a:latin typeface="+mj-lt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>
              <a:defRPr/>
            </a:pPr>
            <a:endParaRPr lang="pt-BR" sz="1928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8771F3-6E8D-482E-A3E6-4F4191DCC12C}"/>
              </a:ext>
            </a:extLst>
          </p:cNvPr>
          <p:cNvSpPr txBox="1"/>
          <p:nvPr/>
        </p:nvSpPr>
        <p:spPr>
          <a:xfrm>
            <a:off x="873750" y="2053006"/>
            <a:ext cx="8637602" cy="483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</a:pPr>
            <a:r>
              <a:rPr lang="pt-BR" sz="2571" dirty="0"/>
              <a:t>Permite o controle preciso do torque do servo motor independente da velocidade e posição do mesmo. </a:t>
            </a:r>
          </a:p>
          <a:p>
            <a:pPr marL="367280" indent="-367280" algn="just">
              <a:buFont typeface="Wingdings" panose="05000000000000000000" pitchFamily="2" charset="2"/>
              <a:buChar char="v"/>
            </a:pP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v"/>
            </a:pPr>
            <a:r>
              <a:rPr lang="pt-BR" sz="2571" dirty="0"/>
              <a:t>O controle de torque é normalmente utilizado em aplicação onde a grandeza fundamental de controle é o torque e/ ou a força aplicada a carga. </a:t>
            </a:r>
          </a:p>
          <a:p>
            <a:pPr marL="367280" indent="-367280" algn="just">
              <a:buFont typeface="Wingdings" panose="05000000000000000000" pitchFamily="2" charset="2"/>
              <a:buChar char="v"/>
            </a:pP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v"/>
            </a:pPr>
            <a:r>
              <a:rPr lang="pt-BR" sz="2571" dirty="0"/>
              <a:t>Podemos citar como exemplo as operações de rosqueamento de tampas como o de embalagens de dentifrício, potes, frascos, etc, onde o torque de aperto deve ser o suficiente para garantir o perfeito fechamento da embalagem.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>
            <a:extLst>
              <a:ext uri="{FF2B5EF4-FFF2-40B4-BE49-F238E27FC236}">
                <a16:creationId xmlns:a16="http://schemas.microsoft.com/office/drawing/2014/main" id="{5C438AE0-D2C6-4D74-A52F-8A2660C1D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998086"/>
            <a:ext cx="9793817" cy="534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1">
            <a:extLst>
              <a:ext uri="{FF2B5EF4-FFF2-40B4-BE49-F238E27FC236}">
                <a16:creationId xmlns:a16="http://schemas.microsoft.com/office/drawing/2014/main" id="{6DB2C25A-20E2-4F7D-87F7-9D7440B50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1098404"/>
            <a:ext cx="9793817" cy="545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DC0A3DF-D451-4014-AC5A-DB74EA300C5B}"/>
              </a:ext>
            </a:extLst>
          </p:cNvPr>
          <p:cNvSpPr txBox="1"/>
          <p:nvPr/>
        </p:nvSpPr>
        <p:spPr>
          <a:xfrm>
            <a:off x="2655971" y="1589796"/>
            <a:ext cx="693729" cy="38901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928" dirty="0"/>
              <a:t>IHM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B92237-CCA9-4E5F-A523-111094E68C35}"/>
              </a:ext>
            </a:extLst>
          </p:cNvPr>
          <p:cNvSpPr txBox="1"/>
          <p:nvPr/>
        </p:nvSpPr>
        <p:spPr>
          <a:xfrm>
            <a:off x="6010693" y="3245903"/>
            <a:ext cx="770243" cy="38901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928" dirty="0"/>
              <a:t>CPU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738FAD-07DA-4FFF-B9F3-0BCBE8E54362}"/>
              </a:ext>
            </a:extLst>
          </p:cNvPr>
          <p:cNvSpPr txBox="1"/>
          <p:nvPr/>
        </p:nvSpPr>
        <p:spPr>
          <a:xfrm>
            <a:off x="8015365" y="3631874"/>
            <a:ext cx="1079700" cy="38901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928" dirty="0"/>
              <a:t>DRIVE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6B46538-B773-4634-BC8C-B789DD5A1F05}"/>
              </a:ext>
            </a:extLst>
          </p:cNvPr>
          <p:cNvSpPr txBox="1"/>
          <p:nvPr/>
        </p:nvSpPr>
        <p:spPr>
          <a:xfrm>
            <a:off x="6473179" y="5563432"/>
            <a:ext cx="2082887" cy="38901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928" dirty="0"/>
              <a:t>Servo Motor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154D1BA-83C6-4575-BF00-34C57F534709}"/>
              </a:ext>
            </a:extLst>
          </p:cNvPr>
          <p:cNvSpPr txBox="1"/>
          <p:nvPr/>
        </p:nvSpPr>
        <p:spPr>
          <a:xfrm>
            <a:off x="1537164" y="4026347"/>
            <a:ext cx="2353237" cy="38901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928" dirty="0"/>
              <a:t>Sistema Mecânico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FBD1A6F-A072-437D-9EA9-913A3F11E63F}"/>
              </a:ext>
            </a:extLst>
          </p:cNvPr>
          <p:cNvSpPr txBox="1"/>
          <p:nvPr/>
        </p:nvSpPr>
        <p:spPr>
          <a:xfrm>
            <a:off x="4930993" y="4026347"/>
            <a:ext cx="924972" cy="38901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928" dirty="0"/>
              <a:t>Carga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16F5676-8A40-4BDE-A0F5-F9B86F76E277}"/>
              </a:ext>
            </a:extLst>
          </p:cNvPr>
          <p:cNvSpPr txBox="1"/>
          <p:nvPr/>
        </p:nvSpPr>
        <p:spPr>
          <a:xfrm>
            <a:off x="8863822" y="4422521"/>
            <a:ext cx="1271836" cy="38901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928" dirty="0"/>
              <a:t>Encoder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0D4DDB-7B6B-0288-AF98-C84513E2CA17}"/>
              </a:ext>
            </a:extLst>
          </p:cNvPr>
          <p:cNvSpPr txBox="1"/>
          <p:nvPr/>
        </p:nvSpPr>
        <p:spPr>
          <a:xfrm>
            <a:off x="845574" y="855406"/>
            <a:ext cx="9006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1.ª Prática – Controle de Velocidade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E85EDE-0466-FEF6-9FBA-6151452167D9}"/>
              </a:ext>
            </a:extLst>
          </p:cNvPr>
          <p:cNvSpPr txBox="1"/>
          <p:nvPr/>
        </p:nvSpPr>
        <p:spPr>
          <a:xfrm>
            <a:off x="845574" y="1887794"/>
            <a:ext cx="95077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Funcionamento do Servo drive:</a:t>
            </a:r>
            <a:r>
              <a:rPr lang="pt-BR" sz="2400" dirty="0"/>
              <a:t> </a:t>
            </a:r>
          </a:p>
          <a:p>
            <a:endParaRPr lang="pt-BR" sz="2400" dirty="0"/>
          </a:p>
          <a:p>
            <a:pPr algn="just"/>
            <a:r>
              <a:rPr lang="pt-BR" sz="2400" dirty="0"/>
              <a:t>A variação da velocidade do motor ocorre através da variação da frequência e tensão de saída, como em um inversor de frequência, a diferença está no motor, que possui imãs e no tipo de malha que é fechada através de um sensor de posição instalado no motor.</a:t>
            </a:r>
          </a:p>
        </p:txBody>
      </p:sp>
    </p:spTree>
    <p:extLst>
      <p:ext uri="{BB962C8B-B14F-4D97-AF65-F5344CB8AC3E}">
        <p14:creationId xmlns:p14="http://schemas.microsoft.com/office/powerpoint/2010/main" val="3614858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0D4DDB-7B6B-0288-AF98-C84513E2CA17}"/>
              </a:ext>
            </a:extLst>
          </p:cNvPr>
          <p:cNvSpPr txBox="1"/>
          <p:nvPr/>
        </p:nvSpPr>
        <p:spPr>
          <a:xfrm>
            <a:off x="845574" y="855406"/>
            <a:ext cx="9006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1.ª Prática – Controle de Velocidade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E85EDE-0466-FEF6-9FBA-6151452167D9}"/>
              </a:ext>
            </a:extLst>
          </p:cNvPr>
          <p:cNvSpPr txBox="1"/>
          <p:nvPr/>
        </p:nvSpPr>
        <p:spPr>
          <a:xfrm>
            <a:off x="845574" y="1887794"/>
            <a:ext cx="9507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PWM </a:t>
            </a:r>
            <a:r>
              <a:rPr lang="pt-PT" sz="2400" dirty="0"/>
              <a:t>(Pulse </a:t>
            </a:r>
            <a:r>
              <a:rPr lang="pt-PT" sz="2400" dirty="0" err="1"/>
              <a:t>Width</a:t>
            </a:r>
            <a:r>
              <a:rPr lang="pt-PT" sz="2400" dirty="0"/>
              <a:t> </a:t>
            </a:r>
            <a:r>
              <a:rPr lang="pt-PT" sz="2400" dirty="0" err="1"/>
              <a:t>Modulation</a:t>
            </a:r>
            <a:r>
              <a:rPr lang="pt-PT" sz="2400" dirty="0"/>
              <a:t>) ou </a:t>
            </a:r>
            <a:r>
              <a:rPr lang="pt-PT" sz="2400" b="1" dirty="0"/>
              <a:t>Modulação por Largura de Pulso</a:t>
            </a:r>
            <a:r>
              <a:rPr lang="pt-BR" sz="2400" dirty="0"/>
              <a:t>: </a:t>
            </a:r>
          </a:p>
          <a:p>
            <a:endParaRPr lang="pt-BR" sz="2400" dirty="0"/>
          </a:p>
          <a:p>
            <a:r>
              <a:rPr lang="pt-BR" sz="2400" dirty="0"/>
              <a:t>Técnica utilizada para efetuar a variação da tensão no motor, tendo como principal vantagem a eficiência. A imagem abaixo demostra sua forma de onda e corrente resultante.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2EBA415-A9E0-0260-7D8D-D4A5EEDB9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1328"/>
            <a:ext cx="10477500" cy="28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7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0D4DDB-7B6B-0288-AF98-C84513E2CA17}"/>
              </a:ext>
            </a:extLst>
          </p:cNvPr>
          <p:cNvSpPr txBox="1"/>
          <p:nvPr/>
        </p:nvSpPr>
        <p:spPr>
          <a:xfrm>
            <a:off x="845574" y="855406"/>
            <a:ext cx="9006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1.ª Prática – Controle de Velocidade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E85EDE-0466-FEF6-9FBA-6151452167D9}"/>
              </a:ext>
            </a:extLst>
          </p:cNvPr>
          <p:cNvSpPr txBox="1"/>
          <p:nvPr/>
        </p:nvSpPr>
        <p:spPr>
          <a:xfrm>
            <a:off x="678425" y="1779639"/>
            <a:ext cx="950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Sensor:</a:t>
            </a:r>
            <a:r>
              <a:rPr lang="pt-BR" sz="2400" dirty="0"/>
              <a:t> Os sensores de ângulo utilizados nos servomotores são: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388CB7B-0448-0E0C-4F52-8D2DEF55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84" y="2864131"/>
            <a:ext cx="78771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8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0D4DDB-7B6B-0288-AF98-C84513E2CA17}"/>
              </a:ext>
            </a:extLst>
          </p:cNvPr>
          <p:cNvSpPr txBox="1"/>
          <p:nvPr/>
        </p:nvSpPr>
        <p:spPr>
          <a:xfrm>
            <a:off x="845574" y="855406"/>
            <a:ext cx="9006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1.ª Prática – Controle de Velocidade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E85EDE-0466-FEF6-9FBA-6151452167D9}"/>
              </a:ext>
            </a:extLst>
          </p:cNvPr>
          <p:cNvSpPr txBox="1"/>
          <p:nvPr/>
        </p:nvSpPr>
        <p:spPr>
          <a:xfrm>
            <a:off x="678425" y="1779639"/>
            <a:ext cx="950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Sensor:</a:t>
            </a:r>
            <a:r>
              <a:rPr lang="pt-BR" sz="2400" dirty="0"/>
              <a:t> Os sensores de ângulo utilizados nos servomotores são: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665B4D0-58FA-682F-CE83-6E8D95524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6208"/>
            <a:ext cx="10477500" cy="30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54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0D4DDB-7B6B-0288-AF98-C84513E2CA17}"/>
              </a:ext>
            </a:extLst>
          </p:cNvPr>
          <p:cNvSpPr txBox="1"/>
          <p:nvPr/>
        </p:nvSpPr>
        <p:spPr>
          <a:xfrm>
            <a:off x="845574" y="855406"/>
            <a:ext cx="9006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1.ª Prática – Controle de Velocidade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E85EDE-0466-FEF6-9FBA-6151452167D9}"/>
              </a:ext>
            </a:extLst>
          </p:cNvPr>
          <p:cNvSpPr txBox="1"/>
          <p:nvPr/>
        </p:nvSpPr>
        <p:spPr>
          <a:xfrm>
            <a:off x="678425" y="1779639"/>
            <a:ext cx="950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Sensor:</a:t>
            </a:r>
            <a:r>
              <a:rPr lang="pt-BR" sz="2400" dirty="0"/>
              <a:t> Os sensores de ângulo utilizados nos servomotores são: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ADFA52-9A6B-0599-9F5D-6DF43C30D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8872"/>
            <a:ext cx="10477500" cy="27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1">
            <a:extLst>
              <a:ext uri="{FF2B5EF4-FFF2-40B4-BE49-F238E27FC236}">
                <a16:creationId xmlns:a16="http://schemas.microsoft.com/office/drawing/2014/main" id="{10A551D8-19C3-4A1C-A07A-B723F7053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940275"/>
            <a:ext cx="9793817" cy="546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0D4DDB-7B6B-0288-AF98-C84513E2CA17}"/>
              </a:ext>
            </a:extLst>
          </p:cNvPr>
          <p:cNvSpPr txBox="1"/>
          <p:nvPr/>
        </p:nvSpPr>
        <p:spPr>
          <a:xfrm>
            <a:off x="845574" y="855406"/>
            <a:ext cx="9006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1.ª Prática – Controle de Velocidade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E85EDE-0466-FEF6-9FBA-6151452167D9}"/>
              </a:ext>
            </a:extLst>
          </p:cNvPr>
          <p:cNvSpPr txBox="1"/>
          <p:nvPr/>
        </p:nvSpPr>
        <p:spPr>
          <a:xfrm>
            <a:off x="678425" y="1779639"/>
            <a:ext cx="950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Sensor:</a:t>
            </a:r>
            <a:r>
              <a:rPr lang="pt-BR" sz="2400" dirty="0"/>
              <a:t> Os sensores de ângulo utilizados nos servomotores são: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4DE0CA2-FCD5-ADB0-5C71-21D87C65A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7647"/>
            <a:ext cx="10477500" cy="25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07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0D4DDB-7B6B-0288-AF98-C84513E2CA17}"/>
              </a:ext>
            </a:extLst>
          </p:cNvPr>
          <p:cNvSpPr txBox="1"/>
          <p:nvPr/>
        </p:nvSpPr>
        <p:spPr>
          <a:xfrm>
            <a:off x="845574" y="855406"/>
            <a:ext cx="9006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1.ª Prática – Controle de Velocidade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6AC2A9C-462C-B69D-895F-A818FC91EDF1}"/>
              </a:ext>
            </a:extLst>
          </p:cNvPr>
          <p:cNvSpPr txBox="1"/>
          <p:nvPr/>
        </p:nvSpPr>
        <p:spPr>
          <a:xfrm>
            <a:off x="588090" y="1543046"/>
            <a:ext cx="93013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Velocidade:</a:t>
            </a:r>
            <a:r>
              <a:rPr lang="pt-BR" sz="2800" dirty="0"/>
              <a:t> Consiste em controlar a velocidade do motor com uma alta precisão, executando rampas de acelerarão e desaceleração muito rápidas, com tempo de resposta muito alto e ótima dinâmica.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518D686-22DD-CBD2-A750-708161F06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40" y="3485713"/>
            <a:ext cx="82581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43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0D4DDB-7B6B-0288-AF98-C84513E2CA17}"/>
              </a:ext>
            </a:extLst>
          </p:cNvPr>
          <p:cNvSpPr txBox="1"/>
          <p:nvPr/>
        </p:nvSpPr>
        <p:spPr>
          <a:xfrm>
            <a:off x="845574" y="88490"/>
            <a:ext cx="9006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1.ª Prática – Controle de Velocidade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0F050C8-5200-45A9-EB7E-13A03CC4A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77" y="649288"/>
            <a:ext cx="858202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31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0D4DDB-7B6B-0288-AF98-C84513E2CA17}"/>
              </a:ext>
            </a:extLst>
          </p:cNvPr>
          <p:cNvSpPr txBox="1"/>
          <p:nvPr/>
        </p:nvSpPr>
        <p:spPr>
          <a:xfrm>
            <a:off x="735575" y="1039200"/>
            <a:ext cx="9006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1.ª Prática – Controle de Velocidade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DA41AA-7F66-14ED-25F3-B8388FDAC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9" y="2267444"/>
            <a:ext cx="8763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89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0D4DDB-7B6B-0288-AF98-C84513E2CA17}"/>
              </a:ext>
            </a:extLst>
          </p:cNvPr>
          <p:cNvSpPr txBox="1"/>
          <p:nvPr/>
        </p:nvSpPr>
        <p:spPr>
          <a:xfrm>
            <a:off x="735575" y="1039200"/>
            <a:ext cx="9006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1.ª Prática – Controle de Velocidade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3A3112B-F479-0A0A-F98A-8F9E93A9817E}"/>
              </a:ext>
            </a:extLst>
          </p:cNvPr>
          <p:cNvSpPr txBox="1"/>
          <p:nvPr/>
        </p:nvSpPr>
        <p:spPr>
          <a:xfrm>
            <a:off x="619432" y="1839419"/>
            <a:ext cx="912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Bancada de testes de Servoacionamento</a:t>
            </a:r>
            <a:endParaRPr lang="pt-BR" sz="2800" dirty="0"/>
          </a:p>
        </p:txBody>
      </p:sp>
      <p:pic>
        <p:nvPicPr>
          <p:cNvPr id="4" name="image54.png">
            <a:extLst>
              <a:ext uri="{FF2B5EF4-FFF2-40B4-BE49-F238E27FC236}">
                <a16:creationId xmlns:a16="http://schemas.microsoft.com/office/drawing/2014/main" id="{29A6FF58-5182-DB7C-53FD-81A050799DD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87730" y="2942309"/>
            <a:ext cx="5544000" cy="349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1771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0D4DDB-7B6B-0288-AF98-C84513E2CA17}"/>
              </a:ext>
            </a:extLst>
          </p:cNvPr>
          <p:cNvSpPr txBox="1"/>
          <p:nvPr/>
        </p:nvSpPr>
        <p:spPr>
          <a:xfrm>
            <a:off x="735575" y="1039200"/>
            <a:ext cx="9006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1.ª Prática – Controle de Velocidade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3" name="image51.png">
            <a:extLst>
              <a:ext uri="{FF2B5EF4-FFF2-40B4-BE49-F238E27FC236}">
                <a16:creationId xmlns:a16="http://schemas.microsoft.com/office/drawing/2014/main" id="{E47727C6-A9F9-7F1A-9A8C-781491F3528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19432" y="2786215"/>
            <a:ext cx="5256000" cy="3168000"/>
          </a:xfrm>
          <a:prstGeom prst="rect">
            <a:avLst/>
          </a:prstGeom>
          <a:ln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3A3112B-F479-0A0A-F98A-8F9E93A9817E}"/>
              </a:ext>
            </a:extLst>
          </p:cNvPr>
          <p:cNvSpPr txBox="1"/>
          <p:nvPr/>
        </p:nvSpPr>
        <p:spPr>
          <a:xfrm>
            <a:off x="619432" y="1839419"/>
            <a:ext cx="912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Componentes da bancada de testes </a:t>
            </a:r>
            <a:endParaRPr lang="pt-BR" sz="28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34A47C-1C70-480C-C406-3ADC4619F8F8}"/>
              </a:ext>
            </a:extLst>
          </p:cNvPr>
          <p:cNvSpPr txBox="1"/>
          <p:nvPr/>
        </p:nvSpPr>
        <p:spPr>
          <a:xfrm>
            <a:off x="6587613" y="2910348"/>
            <a:ext cx="346095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571500" algn="l"/>
                <a:tab pos="685800" algn="l"/>
              </a:tabLst>
            </a:pPr>
            <a:r>
              <a:rPr lang="pt-BR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Servo drive;</a:t>
            </a:r>
            <a:endParaRPr lang="pt-BR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571500" algn="l"/>
                <a:tab pos="685800" algn="l"/>
              </a:tabLst>
            </a:pPr>
            <a:r>
              <a:rPr lang="pt-BR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Servo motor;</a:t>
            </a:r>
            <a:endParaRPr lang="pt-BR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571500" algn="l"/>
                <a:tab pos="685800" algn="l"/>
              </a:tabLst>
            </a:pPr>
            <a:r>
              <a:rPr lang="pt-BR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Disjuntor geral;</a:t>
            </a:r>
            <a:endParaRPr lang="pt-BR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571500" algn="l"/>
                <a:tab pos="685800" algn="l"/>
              </a:tabLst>
            </a:pPr>
            <a:r>
              <a:rPr lang="pt-BR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Fonte externa de tensão 24Vcc;</a:t>
            </a:r>
            <a:endParaRPr lang="pt-BR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571500" algn="l"/>
                <a:tab pos="685800" algn="l"/>
              </a:tabLst>
            </a:pPr>
            <a:r>
              <a:rPr lang="pt-BR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Fonte externa de tensão 12Vcc;</a:t>
            </a:r>
            <a:endParaRPr lang="pt-BR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1185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0D4DDB-7B6B-0288-AF98-C84513E2CA17}"/>
              </a:ext>
            </a:extLst>
          </p:cNvPr>
          <p:cNvSpPr txBox="1"/>
          <p:nvPr/>
        </p:nvSpPr>
        <p:spPr>
          <a:xfrm>
            <a:off x="735575" y="1039200"/>
            <a:ext cx="9006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1.ª Prática – Controle de Velocidade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4" name="image49.png">
            <a:extLst>
              <a:ext uri="{FF2B5EF4-FFF2-40B4-BE49-F238E27FC236}">
                <a16:creationId xmlns:a16="http://schemas.microsoft.com/office/drawing/2014/main" id="{2473CC0A-D095-E022-6998-E11FCC49716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5575" y="3214150"/>
            <a:ext cx="4859655" cy="2915920"/>
          </a:xfrm>
          <a:prstGeom prst="rect">
            <a:avLst/>
          </a:prstGeom>
          <a:ln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73BE9E8-F23D-A1C7-BC43-6F34BBBCD04D}"/>
              </a:ext>
            </a:extLst>
          </p:cNvPr>
          <p:cNvSpPr txBox="1"/>
          <p:nvPr/>
        </p:nvSpPr>
        <p:spPr>
          <a:xfrm>
            <a:off x="5913520" y="5806905"/>
            <a:ext cx="404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A5:</a:t>
            </a:r>
            <a:r>
              <a:rPr lang="pt-B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Gerador de pulsos.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453B8AD-8359-83C7-4866-264F3CCCCAD6}"/>
              </a:ext>
            </a:extLst>
          </p:cNvPr>
          <p:cNvSpPr txBox="1"/>
          <p:nvPr/>
        </p:nvSpPr>
        <p:spPr>
          <a:xfrm>
            <a:off x="5894147" y="4883579"/>
            <a:ext cx="3972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A4: </a:t>
            </a:r>
            <a:r>
              <a:rPr lang="pt-B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Potenciômetro de ajuste de referência de torque, sinal T-REF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658224A-A7E2-DFB9-D9A3-749966854518}"/>
              </a:ext>
            </a:extLst>
          </p:cNvPr>
          <p:cNvSpPr txBox="1"/>
          <p:nvPr/>
        </p:nvSpPr>
        <p:spPr>
          <a:xfrm>
            <a:off x="5859734" y="3683254"/>
            <a:ext cx="4041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A3:</a:t>
            </a:r>
            <a:r>
              <a:rPr lang="pt-B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Potenciômetro de ajuste de referência de velocidade, sinal V-REF;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88315F5-F867-4D2A-B1DE-982FA52BFB5C}"/>
              </a:ext>
            </a:extLst>
          </p:cNvPr>
          <p:cNvSpPr txBox="1"/>
          <p:nvPr/>
        </p:nvSpPr>
        <p:spPr>
          <a:xfrm>
            <a:off x="5785409" y="2956004"/>
            <a:ext cx="42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1F376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A2:</a:t>
            </a:r>
            <a:r>
              <a:rPr lang="pt-B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Bloco de chaves de comando;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7D46609-3B09-21A8-419F-40562F3E22A5}"/>
              </a:ext>
            </a:extLst>
          </p:cNvPr>
          <p:cNvSpPr txBox="1"/>
          <p:nvPr/>
        </p:nvSpPr>
        <p:spPr>
          <a:xfrm>
            <a:off x="5859734" y="2246497"/>
            <a:ext cx="42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1F376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A1:</a:t>
            </a:r>
            <a:r>
              <a:rPr lang="pt-B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LEDs de sinalização;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F37B0EF-1697-072A-EDE9-2AD3DB5EFB2B}"/>
              </a:ext>
            </a:extLst>
          </p:cNvPr>
          <p:cNvSpPr txBox="1"/>
          <p:nvPr/>
        </p:nvSpPr>
        <p:spPr>
          <a:xfrm>
            <a:off x="394811" y="1839419"/>
            <a:ext cx="47376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Caixa de Testes</a:t>
            </a:r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8101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0D4DDB-7B6B-0288-AF98-C84513E2CA17}"/>
              </a:ext>
            </a:extLst>
          </p:cNvPr>
          <p:cNvSpPr txBox="1"/>
          <p:nvPr/>
        </p:nvSpPr>
        <p:spPr>
          <a:xfrm>
            <a:off x="735575" y="380439"/>
            <a:ext cx="9006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1.ª Prática – Controle de Velocidade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593353C2-A6D4-63C4-77F6-F8C3E02B6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359" y="2082213"/>
            <a:ext cx="3667125" cy="47148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3DA7B28-B29D-9F76-9E98-FDF8566EE64C}"/>
              </a:ext>
            </a:extLst>
          </p:cNvPr>
          <p:cNvSpPr txBox="1"/>
          <p:nvPr/>
        </p:nvSpPr>
        <p:spPr>
          <a:xfrm>
            <a:off x="442452" y="1111045"/>
            <a:ext cx="974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Esquema ilustrativo das conexões entre servo motor, caixa de tetes e o servo drive.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21138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0D4DDB-7B6B-0288-AF98-C84513E2CA17}"/>
              </a:ext>
            </a:extLst>
          </p:cNvPr>
          <p:cNvSpPr txBox="1"/>
          <p:nvPr/>
        </p:nvSpPr>
        <p:spPr>
          <a:xfrm>
            <a:off x="735575" y="380439"/>
            <a:ext cx="9006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1.ª Prática – Controle de Velocidade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DA7B28-B29D-9F76-9E98-FDF8566EE64C}"/>
              </a:ext>
            </a:extLst>
          </p:cNvPr>
          <p:cNvSpPr txBox="1"/>
          <p:nvPr/>
        </p:nvSpPr>
        <p:spPr>
          <a:xfrm>
            <a:off x="442452" y="1111045"/>
            <a:ext cx="974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Configuração dos Sinais de Entrada da Caixa de Testes </a:t>
            </a:r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25CB92-B599-7293-543C-813120DA77A2}"/>
              </a:ext>
            </a:extLst>
          </p:cNvPr>
          <p:cNvSpPr txBox="1"/>
          <p:nvPr/>
        </p:nvSpPr>
        <p:spPr>
          <a:xfrm>
            <a:off x="735575" y="1936955"/>
            <a:ext cx="907701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Servo motor não operará corretamente se os sinais de entrada (caixa de testes - bloco A2) não estiverem corretamente acionados. Verifica-se as chaves na caixa de testes.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pt-BR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chaves P-OT e N-OT são os sinais de fim-de-cursos positivo e negativo, quando acionados apenas deixam o Servo Motor rodar avante e reverso respectivamente.</a:t>
            </a:r>
            <a:endParaRPr lang="pt-BR" sz="20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pt-BR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chave /ALM-RST é o Reset de Alarmes. Quando ocorrer qualquer falha no servo, um código irá aparecer no Operador Digital e assim pode-se identificar a causa, consultando o item 9.2.3, Tabela de Alarmes do Manual do Usuário. Após a solução do problema, basta acionar esta chave e o alarme irá desaparecer.</a:t>
            </a:r>
            <a:endParaRPr lang="pt-BR" sz="20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7394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0D4DDB-7B6B-0288-AF98-C84513E2CA17}"/>
              </a:ext>
            </a:extLst>
          </p:cNvPr>
          <p:cNvSpPr txBox="1"/>
          <p:nvPr/>
        </p:nvSpPr>
        <p:spPr>
          <a:xfrm>
            <a:off x="735575" y="380439"/>
            <a:ext cx="9006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1.ª Prática – Controle de Velocidade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DA7B28-B29D-9F76-9E98-FDF8566EE64C}"/>
              </a:ext>
            </a:extLst>
          </p:cNvPr>
          <p:cNvSpPr txBox="1"/>
          <p:nvPr/>
        </p:nvSpPr>
        <p:spPr>
          <a:xfrm>
            <a:off x="442452" y="1111045"/>
            <a:ext cx="974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Esquema de ligação das chaves do bloco A2 ao Servo drive</a:t>
            </a:r>
            <a:r>
              <a:rPr lang="pt-BR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pt-BR" sz="2400" dirty="0"/>
          </a:p>
        </p:txBody>
      </p:sp>
      <p:pic>
        <p:nvPicPr>
          <p:cNvPr id="3" name="image3.png">
            <a:extLst>
              <a:ext uri="{FF2B5EF4-FFF2-40B4-BE49-F238E27FC236}">
                <a16:creationId xmlns:a16="http://schemas.microsoft.com/office/drawing/2014/main" id="{F7DA8A1E-2CDC-B0AB-B5E3-7AAFF3A17D9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25962" y="2303316"/>
            <a:ext cx="5580000" cy="421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3856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2">
            <a:extLst>
              <a:ext uri="{FF2B5EF4-FFF2-40B4-BE49-F238E27FC236}">
                <a16:creationId xmlns:a16="http://schemas.microsoft.com/office/drawing/2014/main" id="{E8837424-96DE-4CAF-AF50-6563363D4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50" y="588309"/>
            <a:ext cx="9023574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 dirty="0"/>
              <a:t>Conceitos Básicos de um Servo drive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8CC9283-DB12-06D9-5612-CFE372C26E31}"/>
              </a:ext>
            </a:extLst>
          </p:cNvPr>
          <p:cNvSpPr txBox="1"/>
          <p:nvPr/>
        </p:nvSpPr>
        <p:spPr>
          <a:xfrm>
            <a:off x="919950" y="1946787"/>
            <a:ext cx="876482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 que é um servo drive?</a:t>
            </a:r>
          </a:p>
          <a:p>
            <a:endParaRPr lang="pt-BR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>
                <a:effectLst/>
              </a:rPr>
              <a:t>O sistema servo drive </a:t>
            </a:r>
            <a:r>
              <a:rPr lang="pt-BR" sz="2800" b="1" dirty="0">
                <a:effectLst/>
              </a:rPr>
              <a:t>realiza a automação em sistemas elétricos de controle de movimento</a:t>
            </a:r>
            <a:r>
              <a:rPr lang="pt-BR" sz="2800" dirty="0">
                <a:effectLst/>
              </a:rPr>
              <a:t>. Por isso, o sistema servo drive é responsável em controlar máquinas industriais de precisão, abertura de portas especiais e outros objetos.</a:t>
            </a:r>
          </a:p>
          <a:p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6712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0D4DDB-7B6B-0288-AF98-C84513E2CA17}"/>
              </a:ext>
            </a:extLst>
          </p:cNvPr>
          <p:cNvSpPr txBox="1"/>
          <p:nvPr/>
        </p:nvSpPr>
        <p:spPr>
          <a:xfrm>
            <a:off x="735575" y="380439"/>
            <a:ext cx="9006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1.ª Prática – Controle de Velocidade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DA7B28-B29D-9F76-9E98-FDF8566EE64C}"/>
              </a:ext>
            </a:extLst>
          </p:cNvPr>
          <p:cNvSpPr txBox="1"/>
          <p:nvPr/>
        </p:nvSpPr>
        <p:spPr>
          <a:xfrm>
            <a:off x="442452" y="1111045"/>
            <a:ext cx="974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F376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Interface de Programação</a:t>
            </a:r>
            <a:endParaRPr lang="pt-BR" sz="24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35792E-D3E9-DEEC-8E7E-257D1D34446E}"/>
              </a:ext>
            </a:extLst>
          </p:cNvPr>
          <p:cNvSpPr txBox="1"/>
          <p:nvPr/>
        </p:nvSpPr>
        <p:spPr>
          <a:xfrm>
            <a:off x="442452" y="1740310"/>
            <a:ext cx="9592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 realizar a seleção dos modos de controle, bem como os demais parâmetros do servo drive, a interface para essa programação será a interface digital do Servo Pack.</a:t>
            </a:r>
            <a:endParaRPr lang="pt-BR" sz="2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4E71FD3-8746-A2F9-FAD3-B15852141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568" y="3575776"/>
            <a:ext cx="3730125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25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0D4DDB-7B6B-0288-AF98-C84513E2CA17}"/>
              </a:ext>
            </a:extLst>
          </p:cNvPr>
          <p:cNvSpPr txBox="1"/>
          <p:nvPr/>
        </p:nvSpPr>
        <p:spPr>
          <a:xfrm>
            <a:off x="735575" y="380439"/>
            <a:ext cx="9006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1.ª Prática – Controle de Velocidade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DA7B28-B29D-9F76-9E98-FDF8566EE64C}"/>
              </a:ext>
            </a:extLst>
          </p:cNvPr>
          <p:cNvSpPr txBox="1"/>
          <p:nvPr/>
        </p:nvSpPr>
        <p:spPr>
          <a:xfrm>
            <a:off x="442452" y="1111045"/>
            <a:ext cx="974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F376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Função das Chaves</a:t>
            </a:r>
            <a:endParaRPr lang="pt-BR" sz="24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C9DD3F-C5F9-ACBE-3919-03AC0D950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41" y="2262212"/>
            <a:ext cx="63436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13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0D4DDB-7B6B-0288-AF98-C84513E2CA17}"/>
              </a:ext>
            </a:extLst>
          </p:cNvPr>
          <p:cNvSpPr txBox="1"/>
          <p:nvPr/>
        </p:nvSpPr>
        <p:spPr>
          <a:xfrm>
            <a:off x="811160" y="149606"/>
            <a:ext cx="9006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1.ª Prática – Controle de Velocidade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DA7B28-B29D-9F76-9E98-FDF8566EE64C}"/>
              </a:ext>
            </a:extLst>
          </p:cNvPr>
          <p:cNvSpPr txBox="1"/>
          <p:nvPr/>
        </p:nvSpPr>
        <p:spPr>
          <a:xfrm>
            <a:off x="442452" y="799602"/>
            <a:ext cx="974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seleção do modo de operação é feita conforme a seguir: </a:t>
            </a:r>
            <a:r>
              <a:rPr lang="pt-BR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4A12B6E-2450-3020-FD65-E0AAA8882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4" y="1261267"/>
            <a:ext cx="946785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38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0D4DDB-7B6B-0288-AF98-C84513E2CA17}"/>
              </a:ext>
            </a:extLst>
          </p:cNvPr>
          <p:cNvSpPr txBox="1"/>
          <p:nvPr/>
        </p:nvSpPr>
        <p:spPr>
          <a:xfrm>
            <a:off x="735575" y="380439"/>
            <a:ext cx="9006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1.ª Prática – Controle de Velocidade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DA7B28-B29D-9F76-9E98-FDF8566EE64C}"/>
              </a:ext>
            </a:extLst>
          </p:cNvPr>
          <p:cNvSpPr txBox="1"/>
          <p:nvPr/>
        </p:nvSpPr>
        <p:spPr>
          <a:xfrm>
            <a:off x="442452" y="1111045"/>
            <a:ext cx="974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Parâmetro Pn000.1 - Modo de controle de velocidade por referência analógica.</a:t>
            </a:r>
            <a:r>
              <a:rPr lang="pt-B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C0F6FF-F3E9-8653-DD06-50285B33DBA2}"/>
              </a:ext>
            </a:extLst>
          </p:cNvPr>
          <p:cNvSpPr txBox="1"/>
          <p:nvPr/>
        </p:nvSpPr>
        <p:spPr>
          <a:xfrm>
            <a:off x="572420" y="2251587"/>
            <a:ext cx="9332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tipo de método de controle depende do ajuste do parâmetro (</a:t>
            </a:r>
            <a:r>
              <a:rPr lang="pt-BR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Pn</a:t>
            </a:r>
            <a:r>
              <a:rPr lang="pt-BR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), seleção do modo de controle do Servo pack, parâmetro Pn000.1;</a:t>
            </a:r>
            <a:endParaRPr lang="pt-BR" sz="2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3CD8A83-A2F3-0A01-E25B-B31EDECC9DF4}"/>
              </a:ext>
            </a:extLst>
          </p:cNvPr>
          <p:cNvSpPr txBox="1"/>
          <p:nvPr/>
        </p:nvSpPr>
        <p:spPr>
          <a:xfrm>
            <a:off x="442452" y="3962400"/>
            <a:ext cx="8662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Ajusta-se o parâmetro Pn000.1 para 0, correspondente ao método de controle de Velocidade - referência analógica; 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4523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0D4DDB-7B6B-0288-AF98-C84513E2CA17}"/>
              </a:ext>
            </a:extLst>
          </p:cNvPr>
          <p:cNvSpPr txBox="1"/>
          <p:nvPr/>
        </p:nvSpPr>
        <p:spPr>
          <a:xfrm>
            <a:off x="735575" y="380439"/>
            <a:ext cx="9006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1.ª Prática – Controle de Velocidade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C0F6FF-F3E9-8653-DD06-50285B33DBA2}"/>
              </a:ext>
            </a:extLst>
          </p:cNvPr>
          <p:cNvSpPr txBox="1"/>
          <p:nvPr/>
        </p:nvSpPr>
        <p:spPr>
          <a:xfrm>
            <a:off x="409267" y="1233468"/>
            <a:ext cx="9332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 padrão de controle de velocidade ocorre como apresentado na ilustração da Figura , ou seja, o servomotor roda numa velocidade proporcional a referência de tensão V-REF.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BD335535-1406-34EE-5FCB-F5D00E283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964" y="2759215"/>
            <a:ext cx="3448050" cy="193357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403AFDE-3854-1272-DC33-1331D5820276}"/>
              </a:ext>
            </a:extLst>
          </p:cNvPr>
          <p:cNvSpPr txBox="1"/>
          <p:nvPr/>
        </p:nvSpPr>
        <p:spPr>
          <a:xfrm>
            <a:off x="572420" y="5142399"/>
            <a:ext cx="9332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 a chave S-ON ligada o motor funcionará com a velocidade mostrada no parâmetro Un000, velocidade real do servo motor, que por sua vez é proporcional a tensão de referência analógica, que pode ser lida no parâmetro Un001.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38929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B7E26C-1076-4F9C-B3B4-39E6EE6E67CA}"/>
              </a:ext>
            </a:extLst>
          </p:cNvPr>
          <p:cNvSpPr txBox="1"/>
          <p:nvPr/>
        </p:nvSpPr>
        <p:spPr>
          <a:xfrm>
            <a:off x="4547921" y="4645046"/>
            <a:ext cx="561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http://professorcesarcosta.com.br/disciplinas/n7srv</a:t>
            </a:r>
          </a:p>
        </p:txBody>
      </p:sp>
      <p:sp>
        <p:nvSpPr>
          <p:cNvPr id="17" name="CaixaDeTexto 2">
            <a:extLst>
              <a:ext uri="{FF2B5EF4-FFF2-40B4-BE49-F238E27FC236}">
                <a16:creationId xmlns:a16="http://schemas.microsoft.com/office/drawing/2014/main" id="{4CD00FF1-6F25-3262-D1B8-10F12FA8C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394" y="2469415"/>
            <a:ext cx="5601953" cy="127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928" dirty="0">
                <a:hlinkClick r:id="rId5"/>
              </a:rPr>
              <a:t>http://professorcesarcosta.com.br/upload/imagens_upload/Controladores%20de%20Movimento.pdf</a:t>
            </a:r>
            <a:endParaRPr lang="pt-BR" altLang="pt-BR" sz="1928" dirty="0"/>
          </a:p>
          <a:p>
            <a:endParaRPr lang="pt-BR" altLang="pt-BR" sz="1928" dirty="0"/>
          </a:p>
        </p:txBody>
      </p:sp>
      <p:sp>
        <p:nvSpPr>
          <p:cNvPr id="10" name="CaixaDeTexto 2">
            <a:extLst>
              <a:ext uri="{FF2B5EF4-FFF2-40B4-BE49-F238E27FC236}">
                <a16:creationId xmlns:a16="http://schemas.microsoft.com/office/drawing/2014/main" id="{FC3449A2-6500-66FC-1328-57AAEFC3C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521" y="880193"/>
            <a:ext cx="5884587" cy="127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928" dirty="0">
                <a:hlinkClick r:id="rId6"/>
              </a:rPr>
              <a:t>http://professorcesarcosta.com.br/upload/imagens_upload/Guia_de_Aplicacao_de_Servoacionamentos.pdf</a:t>
            </a:r>
            <a:endParaRPr lang="pt-BR" altLang="pt-BR" sz="1928" dirty="0"/>
          </a:p>
          <a:p>
            <a:endParaRPr lang="pt-BR" altLang="pt-BR" sz="1928" dirty="0"/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2">
            <a:extLst>
              <a:ext uri="{FF2B5EF4-FFF2-40B4-BE49-F238E27FC236}">
                <a16:creationId xmlns:a16="http://schemas.microsoft.com/office/drawing/2014/main" id="{E8837424-96DE-4CAF-AF50-6563363D4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50" y="588309"/>
            <a:ext cx="9023574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 dirty="0"/>
              <a:t>Conceitos Básicos de um </a:t>
            </a:r>
            <a:r>
              <a:rPr lang="pt-BR" altLang="pt-BR" sz="2571" b="1" dirty="0" err="1"/>
              <a:t>Servodrive</a:t>
            </a:r>
            <a:endParaRPr lang="pt-BR" altLang="pt-BR" sz="2571" b="1" dirty="0"/>
          </a:p>
        </p:txBody>
      </p:sp>
      <p:pic>
        <p:nvPicPr>
          <p:cNvPr id="12291" name="Imagem 1">
            <a:extLst>
              <a:ext uri="{FF2B5EF4-FFF2-40B4-BE49-F238E27FC236}">
                <a16:creationId xmlns:a16="http://schemas.microsoft.com/office/drawing/2014/main" id="{5F466206-FE1A-4044-B7FC-258E2C24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36" y="1899253"/>
            <a:ext cx="4502435" cy="44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A5DAACA3-5355-49E4-870D-371BC567DA41}"/>
              </a:ext>
            </a:extLst>
          </p:cNvPr>
          <p:cNvCxnSpPr/>
          <p:nvPr/>
        </p:nvCxnSpPr>
        <p:spPr>
          <a:xfrm>
            <a:off x="1922285" y="2379805"/>
            <a:ext cx="1312643" cy="771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F2CBCD5-B181-4F44-B9C6-B7E5213EE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1429966"/>
            <a:ext cx="2467158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 dirty="0"/>
              <a:t>Servo drive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671EE81B-8BE7-4471-99D3-819BA0CFF514}"/>
              </a:ext>
            </a:extLst>
          </p:cNvPr>
          <p:cNvCxnSpPr/>
          <p:nvPr/>
        </p:nvCxnSpPr>
        <p:spPr>
          <a:xfrm flipH="1">
            <a:off x="6859151" y="3055467"/>
            <a:ext cx="924972" cy="107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60848C0-8C1E-4596-B38B-75E563DFC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272" y="2516467"/>
            <a:ext cx="2438252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/>
              <a:t>Servo motores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2">
            <a:extLst>
              <a:ext uri="{FF2B5EF4-FFF2-40B4-BE49-F238E27FC236}">
                <a16:creationId xmlns:a16="http://schemas.microsoft.com/office/drawing/2014/main" id="{E8837424-96DE-4CAF-AF50-6563363D4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50" y="588309"/>
            <a:ext cx="9023574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 dirty="0"/>
              <a:t>Instalação Típica de um </a:t>
            </a:r>
            <a:r>
              <a:rPr lang="pt-BR" altLang="pt-BR" sz="2571" b="1" dirty="0" err="1"/>
              <a:t>Servodrive</a:t>
            </a:r>
            <a:endParaRPr lang="pt-BR" altLang="pt-BR" sz="2571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6330A7-D07B-4DC4-B562-B5ECA31FE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528" y="1260460"/>
            <a:ext cx="4920843" cy="547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986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>
            <a:extLst>
              <a:ext uri="{FF2B5EF4-FFF2-40B4-BE49-F238E27FC236}">
                <a16:creationId xmlns:a16="http://schemas.microsoft.com/office/drawing/2014/main" id="{E0B13E4B-84FE-45F8-B62B-E36FD49A3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924972"/>
            <a:ext cx="9793817" cy="549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E2345E9-9573-47E2-AC56-9F8F05EAC60F}"/>
              </a:ext>
            </a:extLst>
          </p:cNvPr>
          <p:cNvSpPr txBox="1"/>
          <p:nvPr/>
        </p:nvSpPr>
        <p:spPr>
          <a:xfrm>
            <a:off x="765362" y="741841"/>
            <a:ext cx="8561089" cy="850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999" dirty="0"/>
              <a:t>CONTROLE DE VELOCIDADE</a:t>
            </a:r>
            <a:endParaRPr lang="pt-BR" sz="2999" dirty="0">
              <a:latin typeface="+mj-lt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>
              <a:defRPr/>
            </a:pPr>
            <a:endParaRPr lang="pt-BR" sz="1928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E6BB19-53CC-47FD-A606-942FCE8E34F1}"/>
              </a:ext>
            </a:extLst>
          </p:cNvPr>
          <p:cNvSpPr txBox="1"/>
          <p:nvPr/>
        </p:nvSpPr>
        <p:spPr>
          <a:xfrm>
            <a:off x="688235" y="1435988"/>
            <a:ext cx="8330038" cy="483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</a:pPr>
            <a:r>
              <a:rPr lang="pt-BR" sz="2571" dirty="0"/>
              <a:t>É uma das funções básicas de um controlador. O controle de velocidade é realizado em malha fechada por realimentação de um encoder ou gerador de pulsos. </a:t>
            </a:r>
          </a:p>
          <a:p>
            <a:pPr marL="367280" indent="-367280" algn="just">
              <a:buFont typeface="Wingdings" panose="05000000000000000000" pitchFamily="2" charset="2"/>
              <a:buChar char="v"/>
            </a:pP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v"/>
            </a:pPr>
            <a:r>
              <a:rPr lang="pt-BR" sz="2571" dirty="0"/>
              <a:t>O controle em malha fechada proporciona alta precisão de controle mesmo com grandes variações de carga. </a:t>
            </a:r>
          </a:p>
          <a:p>
            <a:pPr marL="367280" indent="-367280" algn="just">
              <a:buFont typeface="Wingdings" panose="05000000000000000000" pitchFamily="2" charset="2"/>
              <a:buChar char="v"/>
            </a:pP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v"/>
            </a:pPr>
            <a:r>
              <a:rPr lang="pt-BR" sz="2571" dirty="0"/>
              <a:t>É essencial no controle de “spindles” ou eixo árvores em tornos e/ou máquinas operatrizes, principalmente em operações de usinagens, onde um desvio de velocidade irá representar alteração no passo do filete, inutilizando a peça.</a:t>
            </a:r>
          </a:p>
        </p:txBody>
      </p:sp>
    </p:spTree>
    <p:extLst>
      <p:ext uri="{BB962C8B-B14F-4D97-AF65-F5344CB8AC3E}">
        <p14:creationId xmlns:p14="http://schemas.microsoft.com/office/powerpoint/2010/main" val="336790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E2345E9-9573-47E2-AC56-9F8F05EAC60F}"/>
              </a:ext>
            </a:extLst>
          </p:cNvPr>
          <p:cNvSpPr txBox="1"/>
          <p:nvPr/>
        </p:nvSpPr>
        <p:spPr>
          <a:xfrm>
            <a:off x="765362" y="741841"/>
            <a:ext cx="8561089" cy="850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999" dirty="0"/>
              <a:t>CONTROLE DE POSIÇÃO</a:t>
            </a:r>
            <a:endParaRPr lang="pt-BR" sz="2999" dirty="0">
              <a:latin typeface="+mj-lt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>
              <a:defRPr/>
            </a:pPr>
            <a:endParaRPr lang="pt-BR" sz="1928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E6BB19-53CC-47FD-A606-942FCE8E34F1}"/>
              </a:ext>
            </a:extLst>
          </p:cNvPr>
          <p:cNvSpPr txBox="1"/>
          <p:nvPr/>
        </p:nvSpPr>
        <p:spPr>
          <a:xfrm>
            <a:off x="688235" y="1435987"/>
            <a:ext cx="8330038" cy="404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</a:pPr>
            <a:r>
              <a:rPr lang="pt-BR" sz="2571" dirty="0"/>
              <a:t>Existem vários tipos de posicionamentos dependendo da função a ser realizada pela máquina. No caso de um posicionamento, o importante é levar o servo motor a posição solicitada com a máxima precisão.</a:t>
            </a:r>
          </a:p>
          <a:p>
            <a:pPr marL="367280" indent="-367280" algn="just">
              <a:buFont typeface="Wingdings" panose="05000000000000000000" pitchFamily="2" charset="2"/>
              <a:buChar char="v"/>
            </a:pP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v"/>
            </a:pPr>
            <a:r>
              <a:rPr lang="pt-BR" sz="2571" dirty="0"/>
              <a:t>O posicionamento pode ser:</a:t>
            </a:r>
          </a:p>
          <a:p>
            <a:pPr marL="367280" indent="-367280" algn="just">
              <a:buFont typeface="Wingdings" panose="05000000000000000000" pitchFamily="2" charset="2"/>
              <a:buChar char="v"/>
            </a:pP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§"/>
            </a:pPr>
            <a:r>
              <a:rPr lang="pt-BR" sz="2571" dirty="0"/>
              <a:t>Incremental;</a:t>
            </a:r>
          </a:p>
          <a:p>
            <a:pPr marL="367280" indent="-367280" algn="just">
              <a:buFont typeface="Wingdings" panose="05000000000000000000" pitchFamily="2" charset="2"/>
              <a:buChar char="§"/>
            </a:pP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§"/>
            </a:pPr>
            <a:r>
              <a:rPr lang="pt-BR" sz="2571" dirty="0"/>
              <a:t>Absoluto. </a:t>
            </a:r>
          </a:p>
        </p:txBody>
      </p:sp>
    </p:spTree>
    <p:extLst>
      <p:ext uri="{BB962C8B-B14F-4D97-AF65-F5344CB8AC3E}">
        <p14:creationId xmlns:p14="http://schemas.microsoft.com/office/powerpoint/2010/main" val="49094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E2345E9-9573-47E2-AC56-9F8F05EAC60F}"/>
              </a:ext>
            </a:extLst>
          </p:cNvPr>
          <p:cNvSpPr txBox="1"/>
          <p:nvPr/>
        </p:nvSpPr>
        <p:spPr>
          <a:xfrm>
            <a:off x="765362" y="741841"/>
            <a:ext cx="8561089" cy="850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999" dirty="0"/>
              <a:t>CONTROLE DE POSIÇÃO</a:t>
            </a:r>
            <a:endParaRPr lang="pt-BR" sz="2999" dirty="0">
              <a:latin typeface="+mj-lt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>
              <a:defRPr/>
            </a:pPr>
            <a:endParaRPr lang="pt-BR" sz="1928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E6BB19-53CC-47FD-A606-942FCE8E34F1}"/>
              </a:ext>
            </a:extLst>
          </p:cNvPr>
          <p:cNvSpPr txBox="1"/>
          <p:nvPr/>
        </p:nvSpPr>
        <p:spPr>
          <a:xfrm>
            <a:off x="611108" y="1821624"/>
            <a:ext cx="8330038" cy="365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</a:pP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v"/>
            </a:pPr>
            <a:r>
              <a:rPr lang="pt-BR" sz="2571" dirty="0"/>
              <a:t>No posicionamento incremental, o controlador de movimentos conta os pulsos do encoder incremental e controla o servo motor de forma a atingir a posição solicitada. </a:t>
            </a:r>
          </a:p>
          <a:p>
            <a:pPr marL="367280" indent="-367280" algn="just">
              <a:buFont typeface="Wingdings" panose="05000000000000000000" pitchFamily="2" charset="2"/>
              <a:buChar char="v"/>
            </a:pP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v"/>
            </a:pPr>
            <a:r>
              <a:rPr lang="pt-BR" sz="2571" dirty="0"/>
              <a:t>No caso de perda de energia, a máquina deverá ser reiniciada a partir da posição zero, visto que o encoder incremental não memoriza a sua última posição. </a:t>
            </a:r>
          </a:p>
        </p:txBody>
      </p:sp>
    </p:spTree>
    <p:extLst>
      <p:ext uri="{BB962C8B-B14F-4D97-AF65-F5344CB8AC3E}">
        <p14:creationId xmlns:p14="http://schemas.microsoft.com/office/powerpoint/2010/main" val="28015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9|1.5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9|1.5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9|1.5|0.8"/>
</p:tagLst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1795</TotalTime>
  <Words>1320</Words>
  <Application>Microsoft Office PowerPoint</Application>
  <PresentationFormat>Personalizar</PresentationFormat>
  <Paragraphs>124</Paragraphs>
  <Slides>35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161</cp:revision>
  <dcterms:created xsi:type="dcterms:W3CDTF">2022-01-16T23:09:25Z</dcterms:created>
  <dcterms:modified xsi:type="dcterms:W3CDTF">2024-05-11T17:26:11Z</dcterms:modified>
</cp:coreProperties>
</file>